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73" r:id="rId1"/>
  </p:sldMasterIdLst>
  <p:notesMasterIdLst>
    <p:notesMasterId r:id="rId21"/>
  </p:notesMasterIdLst>
  <p:sldIdLst>
    <p:sldId id="256" r:id="rId2"/>
    <p:sldId id="257" r:id="rId3"/>
    <p:sldId id="262" r:id="rId4"/>
    <p:sldId id="258" r:id="rId5"/>
    <p:sldId id="264" r:id="rId6"/>
    <p:sldId id="272" r:id="rId7"/>
    <p:sldId id="265" r:id="rId8"/>
    <p:sldId id="266" r:id="rId9"/>
    <p:sldId id="273" r:id="rId10"/>
    <p:sldId id="274" r:id="rId11"/>
    <p:sldId id="275" r:id="rId12"/>
    <p:sldId id="263" r:id="rId13"/>
    <p:sldId id="267" r:id="rId14"/>
    <p:sldId id="261" r:id="rId15"/>
    <p:sldId id="268" r:id="rId16"/>
    <p:sldId id="269" r:id="rId17"/>
    <p:sldId id="270" r:id="rId18"/>
    <p:sldId id="276" r:id="rId19"/>
    <p:sldId id="27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31"/>
    <p:restoredTop sz="94181"/>
  </p:normalViewPr>
  <p:slideViewPr>
    <p:cSldViewPr snapToGrid="0" snapToObjects="1">
      <p:cViewPr varScale="1">
        <p:scale>
          <a:sx n="76" d="100"/>
          <a:sy n="76" d="100"/>
        </p:scale>
        <p:origin x="216" y="576"/>
      </p:cViewPr>
      <p:guideLst/>
    </p:cSldViewPr>
  </p:slideViewPr>
  <p:notesTextViewPr>
    <p:cViewPr>
      <p:scale>
        <a:sx n="1" d="1"/>
        <a:sy n="1" d="1"/>
      </p:scale>
      <p:origin x="0" y="0"/>
    </p:cViewPr>
  </p:notesTextViewPr>
  <p:notesViewPr>
    <p:cSldViewPr snapToGrid="0" snapToObjects="1">
      <p:cViewPr varScale="1">
        <p:scale>
          <a:sx n="71" d="100"/>
          <a:sy n="71" d="100"/>
        </p:scale>
        <p:origin x="2384"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298F3D-CC93-D34B-9313-011D8890CF0C}" type="datetimeFigureOut">
              <a:rPr lang="en-US" smtClean="0"/>
              <a:t>10/5/21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236E14-260C-DF43-893B-58BE3CCBC66B}" type="slidenum">
              <a:rPr lang="en-US" smtClean="0"/>
              <a:t>‹#›</a:t>
            </a:fld>
            <a:endParaRPr lang="en-US"/>
          </a:p>
        </p:txBody>
      </p:sp>
    </p:spTree>
    <p:extLst>
      <p:ext uri="{BB962C8B-B14F-4D97-AF65-F5344CB8AC3E}">
        <p14:creationId xmlns:p14="http://schemas.microsoft.com/office/powerpoint/2010/main" val="2768630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Diagram: Attire for Women </a:t>
            </a:r>
          </a:p>
          <a:p>
            <a:endParaRPr lang="en-US" dirty="0"/>
          </a:p>
          <a:p>
            <a:r>
              <a:rPr lang="en-US" u="sng" dirty="0"/>
              <a:t>For Business Casual: </a:t>
            </a:r>
            <a:r>
              <a:rPr lang="en-US" dirty="0"/>
              <a:t>Make sure makeup is natural and conservative, the blouse is conservative neckline, Shoes are closed toed and about a 2 inch heel or less, skirt is knee length or longer. </a:t>
            </a:r>
          </a:p>
          <a:p>
            <a:endParaRPr lang="en-US" dirty="0"/>
          </a:p>
          <a:p>
            <a:r>
              <a:rPr lang="en-US" u="sng" dirty="0"/>
              <a:t>For Business Professional: </a:t>
            </a:r>
            <a:r>
              <a:rPr lang="en-US" dirty="0"/>
              <a:t>A two piece suit in charcoal, navy or black colors is recommended. Accessories are minimal and conservative. Shoes are closed toed and 2 inch heel or shorter. </a:t>
            </a:r>
          </a:p>
        </p:txBody>
      </p:sp>
      <p:sp>
        <p:nvSpPr>
          <p:cNvPr id="4" name="Slide Number Placeholder 3"/>
          <p:cNvSpPr>
            <a:spLocks noGrp="1"/>
          </p:cNvSpPr>
          <p:nvPr>
            <p:ph type="sldNum" sz="quarter" idx="5"/>
          </p:nvPr>
        </p:nvSpPr>
        <p:spPr/>
        <p:txBody>
          <a:bodyPr/>
          <a:lstStyle/>
          <a:p>
            <a:fld id="{02236E14-260C-DF43-893B-58BE3CCBC66B}" type="slidenum">
              <a:rPr lang="en-US" smtClean="0"/>
              <a:t>7</a:t>
            </a:fld>
            <a:endParaRPr lang="en-US"/>
          </a:p>
        </p:txBody>
      </p:sp>
    </p:spTree>
    <p:extLst>
      <p:ext uri="{BB962C8B-B14F-4D97-AF65-F5344CB8AC3E}">
        <p14:creationId xmlns:p14="http://schemas.microsoft.com/office/powerpoint/2010/main" val="3708766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Diagram: For Men and/or Gender Neutral Attire</a:t>
            </a:r>
          </a:p>
          <a:p>
            <a:endParaRPr lang="en-US" dirty="0"/>
          </a:p>
          <a:p>
            <a:r>
              <a:rPr lang="en-US" u="sng" dirty="0"/>
              <a:t>For business causal, </a:t>
            </a:r>
            <a:r>
              <a:rPr lang="en-US" dirty="0"/>
              <a:t>wear a blazer with a dark color, a shirt that is long sleeved and a button down oxford. Make sure to match belt and shoe color. For shoes, black or brown loafers. For pants, traditional slacks like khakis, Dockers, etc. </a:t>
            </a:r>
          </a:p>
          <a:p>
            <a:endParaRPr lang="en-US" dirty="0"/>
          </a:p>
          <a:p>
            <a:r>
              <a:rPr lang="en-US" u="sng" dirty="0"/>
              <a:t>For business professional: </a:t>
            </a:r>
            <a:r>
              <a:rPr lang="en-US" dirty="0"/>
              <a:t>Hair needs to be well kept and neat, makeup is natural and conservative, dress shirt is ironed and light colored, suit is two pieced and matching colors such as charcoal, navy or black. Keep accessories to a minimum of five. </a:t>
            </a:r>
          </a:p>
        </p:txBody>
      </p:sp>
      <p:sp>
        <p:nvSpPr>
          <p:cNvPr id="4" name="Slide Number Placeholder 3"/>
          <p:cNvSpPr>
            <a:spLocks noGrp="1"/>
          </p:cNvSpPr>
          <p:nvPr>
            <p:ph type="sldNum" sz="quarter" idx="5"/>
          </p:nvPr>
        </p:nvSpPr>
        <p:spPr/>
        <p:txBody>
          <a:bodyPr/>
          <a:lstStyle/>
          <a:p>
            <a:fld id="{02236E14-260C-DF43-893B-58BE3CCBC66B}" type="slidenum">
              <a:rPr lang="en-US" smtClean="0"/>
              <a:t>8</a:t>
            </a:fld>
            <a:endParaRPr lang="en-US"/>
          </a:p>
        </p:txBody>
      </p:sp>
    </p:spTree>
    <p:extLst>
      <p:ext uri="{BB962C8B-B14F-4D97-AF65-F5344CB8AC3E}">
        <p14:creationId xmlns:p14="http://schemas.microsoft.com/office/powerpoint/2010/main" val="1956847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showing how to place phone. Camera framing: record from the knee up. The preferred camera framing is when the phone is far away and can see from the waist up and in landscape mode. </a:t>
            </a:r>
          </a:p>
        </p:txBody>
      </p:sp>
      <p:sp>
        <p:nvSpPr>
          <p:cNvPr id="4" name="Slide Number Placeholder 3"/>
          <p:cNvSpPr>
            <a:spLocks noGrp="1"/>
          </p:cNvSpPr>
          <p:nvPr>
            <p:ph type="sldNum" sz="quarter" idx="5"/>
          </p:nvPr>
        </p:nvSpPr>
        <p:spPr/>
        <p:txBody>
          <a:bodyPr/>
          <a:lstStyle/>
          <a:p>
            <a:fld id="{02236E14-260C-DF43-893B-58BE3CCBC66B}" type="slidenum">
              <a:rPr lang="en-US" smtClean="0"/>
              <a:t>13</a:t>
            </a:fld>
            <a:endParaRPr lang="en-US"/>
          </a:p>
        </p:txBody>
      </p:sp>
    </p:spTree>
    <p:extLst>
      <p:ext uri="{BB962C8B-B14F-4D97-AF65-F5344CB8AC3E}">
        <p14:creationId xmlns:p14="http://schemas.microsoft.com/office/powerpoint/2010/main" val="2440702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4905D4-438E-9A47-B8A3-4E84CB74EE9C}" type="datetimeFigureOut">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3980856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4905D4-438E-9A47-B8A3-4E84CB74EE9C}" type="datetimeFigureOut">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616218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4905D4-438E-9A47-B8A3-4E84CB74EE9C}" type="datetimeFigureOut">
              <a:rPr lang="en-US" smtClean="0"/>
              <a:t>10/5/21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4217975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104905D4-438E-9A47-B8A3-4E84CB74EE9C}" type="datetimeFigureOut">
              <a:rPr lang="en-US" smtClean="0"/>
              <a:t>10/5/21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542899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104905D4-438E-9A47-B8A3-4E84CB74EE9C}" type="datetimeFigureOut">
              <a:rPr lang="en-US" smtClean="0"/>
              <a:t>10/5/21</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1188008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104905D4-438E-9A47-B8A3-4E84CB74EE9C}" type="datetimeFigureOut">
              <a:rPr lang="en-US" smtClean="0"/>
              <a:t>10/5/21</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4025649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04905D4-438E-9A47-B8A3-4E84CB74EE9C}" type="datetimeFigureOut">
              <a:rPr lang="en-US" smtClean="0"/>
              <a:t>10/5/21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3888057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04905D4-438E-9A47-B8A3-4E84CB74EE9C}" type="datetimeFigureOut">
              <a:rPr lang="en-US" smtClean="0"/>
              <a:t>10/5/21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3359728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04905D4-438E-9A47-B8A3-4E84CB74EE9C}" type="datetimeFigureOut">
              <a:rPr lang="en-US" smtClean="0"/>
              <a:t>10/5/21</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1238307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4905D4-438E-9A47-B8A3-4E84CB74EE9C}" type="datetimeFigureOut">
              <a:rPr lang="en-US" smtClean="0"/>
              <a:t>10/5/21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1534774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4905D4-438E-9A47-B8A3-4E84CB74EE9C}" type="datetimeFigureOut">
              <a:rPr lang="en-US" smtClean="0"/>
              <a:t>10/5/21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885BA0-A7BF-5744-8E6A-47D5A3A0BF6F}" type="slidenum">
              <a:rPr lang="en-US" smtClean="0"/>
              <a:t>‹#›</a:t>
            </a:fld>
            <a:endParaRPr lang="en-US"/>
          </a:p>
        </p:txBody>
      </p:sp>
    </p:spTree>
    <p:extLst>
      <p:ext uri="{BB962C8B-B14F-4D97-AF65-F5344CB8AC3E}">
        <p14:creationId xmlns:p14="http://schemas.microsoft.com/office/powerpoint/2010/main" val="1341061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104905D4-438E-9A47-B8A3-4E84CB74EE9C}" type="datetimeFigureOut">
              <a:rPr lang="en-US" smtClean="0"/>
              <a:t>10/5/21</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DD885BA0-A7BF-5744-8E6A-47D5A3A0BF6F}" type="slidenum">
              <a:rPr lang="en-US" smtClean="0"/>
              <a:t>‹#›</a:t>
            </a:fld>
            <a:endParaRPr lang="en-US"/>
          </a:p>
        </p:txBody>
      </p:sp>
    </p:spTree>
    <p:extLst>
      <p:ext uri="{BB962C8B-B14F-4D97-AF65-F5344CB8AC3E}">
        <p14:creationId xmlns:p14="http://schemas.microsoft.com/office/powerpoint/2010/main" val="3969562016"/>
      </p:ext>
    </p:extLst>
  </p:cSld>
  <p:clrMap bg1="lt1" tx1="dk1" bg2="lt2" tx2="dk2" accent1="accent1" accent2="accent2" accent3="accent3" accent4="accent4" accent5="accent5" accent6="accent6" hlink="hlink" folHlink="folHlink"/>
  <p:sldLayoutIdLst>
    <p:sldLayoutId id="2147484374" r:id="rId1"/>
    <p:sldLayoutId id="2147484375" r:id="rId2"/>
    <p:sldLayoutId id="2147484376" r:id="rId3"/>
    <p:sldLayoutId id="2147484377" r:id="rId4"/>
    <p:sldLayoutId id="2147484378" r:id="rId5"/>
    <p:sldLayoutId id="2147484379" r:id="rId6"/>
    <p:sldLayoutId id="2147484380" r:id="rId7"/>
    <p:sldLayoutId id="2147484381" r:id="rId8"/>
    <p:sldLayoutId id="2147484382" r:id="rId9"/>
    <p:sldLayoutId id="2147484383" r:id="rId10"/>
    <p:sldLayoutId id="2147484384"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8.xml"/><Relationship Id="rId1" Type="http://schemas.openxmlformats.org/officeDocument/2006/relationships/video" Target="https://www.youtube.com/embed/C4ACeoqEjeA?feature=oembe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55">
            <a:extLst>
              <a:ext uri="{FF2B5EF4-FFF2-40B4-BE49-F238E27FC236}">
                <a16:creationId xmlns:a16="http://schemas.microsoft.com/office/drawing/2014/main" id="{BC512124-0D13-4ED9-80B7-52AE15B6B4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ainbow shirt collars hanging in closet">
            <a:extLst>
              <a:ext uri="{FF2B5EF4-FFF2-40B4-BE49-F238E27FC236}">
                <a16:creationId xmlns:a16="http://schemas.microsoft.com/office/drawing/2014/main" id="{CBC69593-6D13-40AC-BEE3-F089777C9A98}"/>
              </a:ext>
            </a:extLst>
          </p:cNvPr>
          <p:cNvPicPr>
            <a:picLocks noChangeAspect="1"/>
          </p:cNvPicPr>
          <p:nvPr/>
        </p:nvPicPr>
        <p:blipFill rotWithShape="1">
          <a:blip r:embed="rId2">
            <a:alphaModFix amt="3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548FE36E-56F4-2C45-8C3B-4FE630ECA3A4}"/>
              </a:ext>
            </a:extLst>
          </p:cNvPr>
          <p:cNvSpPr>
            <a:spLocks noGrp="1"/>
          </p:cNvSpPr>
          <p:nvPr>
            <p:ph type="ctrTitle"/>
          </p:nvPr>
        </p:nvSpPr>
        <p:spPr>
          <a:xfrm>
            <a:off x="1069847" y="758952"/>
            <a:ext cx="9055227" cy="3794760"/>
          </a:xfrm>
        </p:spPr>
        <p:txBody>
          <a:bodyPr>
            <a:normAutofit/>
          </a:bodyPr>
          <a:lstStyle/>
          <a:p>
            <a:r>
              <a:rPr lang="en-US" sz="8800">
                <a:ln w="15875">
                  <a:solidFill>
                    <a:srgbClr val="FFFFFF"/>
                  </a:solidFill>
                </a:ln>
                <a:noFill/>
              </a:rPr>
              <a:t>Dress to Impress</a:t>
            </a:r>
            <a:endParaRPr lang="en-US" sz="8800" dirty="0">
              <a:ln w="15875">
                <a:solidFill>
                  <a:srgbClr val="FFFFFF"/>
                </a:solidFill>
              </a:ln>
              <a:noFill/>
            </a:endParaRPr>
          </a:p>
        </p:txBody>
      </p:sp>
      <p:sp>
        <p:nvSpPr>
          <p:cNvPr id="3" name="Subtitle 2">
            <a:extLst>
              <a:ext uri="{FF2B5EF4-FFF2-40B4-BE49-F238E27FC236}">
                <a16:creationId xmlns:a16="http://schemas.microsoft.com/office/drawing/2014/main" id="{94E459B4-1789-9B40-A2EB-B21402879F4F}"/>
              </a:ext>
            </a:extLst>
          </p:cNvPr>
          <p:cNvSpPr>
            <a:spLocks noGrp="1"/>
          </p:cNvSpPr>
          <p:nvPr>
            <p:ph type="subTitle" idx="1"/>
          </p:nvPr>
        </p:nvSpPr>
        <p:spPr>
          <a:xfrm>
            <a:off x="1100015" y="4670246"/>
            <a:ext cx="7315200" cy="1419658"/>
          </a:xfrm>
        </p:spPr>
        <p:txBody>
          <a:bodyPr>
            <a:normAutofit/>
          </a:bodyPr>
          <a:lstStyle/>
          <a:p>
            <a:r>
              <a:rPr lang="en-US" sz="2800">
                <a:solidFill>
                  <a:schemeClr val="tx1"/>
                </a:solidFill>
              </a:rPr>
              <a:t>CCB Employment Conference 2021 </a:t>
            </a:r>
          </a:p>
          <a:p>
            <a:r>
              <a:rPr lang="en-US" sz="2800">
                <a:solidFill>
                  <a:schemeClr val="tx1"/>
                </a:solidFill>
              </a:rPr>
              <a:t>Presenter - Jessica Marquez</a:t>
            </a:r>
            <a:endParaRPr lang="en-US" sz="2800" dirty="0">
              <a:solidFill>
                <a:schemeClr val="tx1"/>
              </a:solidFill>
            </a:endParaRPr>
          </a:p>
        </p:txBody>
      </p:sp>
      <p:sp>
        <p:nvSpPr>
          <p:cNvPr id="62" name="Rectangle 57">
            <a:extLst>
              <a:ext uri="{FF2B5EF4-FFF2-40B4-BE49-F238E27FC236}">
                <a16:creationId xmlns:a16="http://schemas.microsoft.com/office/drawing/2014/main" id="{D4ABACDC-BD54-40F3-9047-8298C77C2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 name="Rectangle 59">
            <a:extLst>
              <a:ext uri="{FF2B5EF4-FFF2-40B4-BE49-F238E27FC236}">
                <a16:creationId xmlns:a16="http://schemas.microsoft.com/office/drawing/2014/main" id="{B76CB7CA-05C2-4EE8-A97F-B5F3A4F89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2144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259439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400"/>
                                        <p:tgtEl>
                                          <p:spTgt spid="3">
                                            <p:txEl>
                                              <p:pRg st="1" end="1"/>
                                            </p:txEl>
                                          </p:spTgt>
                                        </p:tgtEl>
                                      </p:cBhvr>
                                    </p:animEffect>
                                  </p:childTnLst>
                                </p:cTn>
                              </p:par>
                              <p:par>
                                <p:cTn id="11" presetID="10" presetClass="entr" presetSubtype="0" fill="hold" grpId="0" nodeType="withEffect">
                                  <p:stCondLst>
                                    <p:cond delay="100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98EB2-19E5-274C-ADFD-0DE0F9A78857}"/>
              </a:ext>
            </a:extLst>
          </p:cNvPr>
          <p:cNvSpPr>
            <a:spLocks noGrp="1"/>
          </p:cNvSpPr>
          <p:nvPr>
            <p:ph type="title"/>
          </p:nvPr>
        </p:nvSpPr>
        <p:spPr/>
        <p:txBody>
          <a:bodyPr/>
          <a:lstStyle/>
          <a:p>
            <a:r>
              <a:rPr lang="en-US" sz="4400" dirty="0"/>
              <a:t>Agenda</a:t>
            </a:r>
            <a:r>
              <a:rPr lang="en-US" dirty="0"/>
              <a:t> </a:t>
            </a:r>
          </a:p>
        </p:txBody>
      </p:sp>
      <p:sp>
        <p:nvSpPr>
          <p:cNvPr id="3" name="Content Placeholder 2">
            <a:extLst>
              <a:ext uri="{FF2B5EF4-FFF2-40B4-BE49-F238E27FC236}">
                <a16:creationId xmlns:a16="http://schemas.microsoft.com/office/drawing/2014/main" id="{B0BE219E-E724-F34B-99E8-A6E56B16935B}"/>
              </a:ext>
            </a:extLst>
          </p:cNvPr>
          <p:cNvSpPr>
            <a:spLocks noGrp="1"/>
          </p:cNvSpPr>
          <p:nvPr>
            <p:ph idx="1"/>
          </p:nvPr>
        </p:nvSpPr>
        <p:spPr/>
        <p:txBody>
          <a:bodyPr>
            <a:normAutofit/>
          </a:bodyPr>
          <a:lstStyle/>
          <a:p>
            <a:r>
              <a:rPr lang="en-US" sz="3200" dirty="0"/>
              <a:t>Appearance and Credibility </a:t>
            </a:r>
          </a:p>
          <a:p>
            <a:r>
              <a:rPr lang="en-US" sz="3200" dirty="0"/>
              <a:t>About Delivery </a:t>
            </a:r>
          </a:p>
          <a:p>
            <a:r>
              <a:rPr lang="en-US" sz="3200" dirty="0"/>
              <a:t>Appearance and Dress Tips</a:t>
            </a:r>
          </a:p>
          <a:p>
            <a:r>
              <a:rPr lang="en-US" sz="3200" dirty="0"/>
              <a:t>Makeup </a:t>
            </a:r>
          </a:p>
          <a:p>
            <a:r>
              <a:rPr lang="en-US" sz="3200" dirty="0"/>
              <a:t>Online Appearance - (Camera Usage and Lighting)</a:t>
            </a:r>
          </a:p>
          <a:p>
            <a:r>
              <a:rPr lang="en-US" sz="3200" dirty="0"/>
              <a:t>Posture</a:t>
            </a:r>
          </a:p>
        </p:txBody>
      </p:sp>
    </p:spTree>
    <p:extLst>
      <p:ext uri="{BB962C8B-B14F-4D97-AF65-F5344CB8AC3E}">
        <p14:creationId xmlns:p14="http://schemas.microsoft.com/office/powerpoint/2010/main" val="1535491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F13A95FF-1A75-49AA-86AE-EED61BD0E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76B03D6-082F-CC44-AC43-E6327A14CB67}"/>
              </a:ext>
            </a:extLst>
          </p:cNvPr>
          <p:cNvSpPr>
            <a:spLocks noGrp="1"/>
          </p:cNvSpPr>
          <p:nvPr>
            <p:ph type="title"/>
          </p:nvPr>
        </p:nvSpPr>
        <p:spPr>
          <a:xfrm>
            <a:off x="289249" y="1123837"/>
            <a:ext cx="4016116" cy="1255469"/>
          </a:xfrm>
        </p:spPr>
        <p:txBody>
          <a:bodyPr vert="horz" lIns="91440" tIns="45720" rIns="91440" bIns="45720" rtlCol="0" anchor="ctr">
            <a:normAutofit/>
          </a:bodyPr>
          <a:lstStyle/>
          <a:p>
            <a:r>
              <a:rPr lang="en-US"/>
              <a:t>Why Appearance? </a:t>
            </a:r>
          </a:p>
        </p:txBody>
      </p:sp>
      <p:sp>
        <p:nvSpPr>
          <p:cNvPr id="3" name="Content Placeholder 2">
            <a:extLst>
              <a:ext uri="{FF2B5EF4-FFF2-40B4-BE49-F238E27FC236}">
                <a16:creationId xmlns:a16="http://schemas.microsoft.com/office/drawing/2014/main" id="{406BCBFF-6DC8-224D-8A1D-0EF18357F666}"/>
              </a:ext>
            </a:extLst>
          </p:cNvPr>
          <p:cNvSpPr>
            <a:spLocks noGrp="1"/>
          </p:cNvSpPr>
          <p:nvPr>
            <p:ph sz="half" idx="1"/>
          </p:nvPr>
        </p:nvSpPr>
        <p:spPr>
          <a:xfrm>
            <a:off x="289249" y="2510395"/>
            <a:ext cx="4016116" cy="3274586"/>
          </a:xfrm>
        </p:spPr>
        <p:txBody>
          <a:bodyPr vert="horz" lIns="91440" tIns="45720" rIns="91440" bIns="45720" rtlCol="0" anchor="t">
            <a:normAutofit fontScale="55000" lnSpcReduction="20000"/>
          </a:bodyPr>
          <a:lstStyle/>
          <a:p>
            <a:r>
              <a:rPr lang="en-US" sz="5100" dirty="0">
                <a:solidFill>
                  <a:srgbClr val="FFFFFF"/>
                </a:solidFill>
              </a:rPr>
              <a:t>Appearance influence’s speakers' </a:t>
            </a:r>
            <a:r>
              <a:rPr lang="en-US" sz="5100" b="1" dirty="0">
                <a:solidFill>
                  <a:srgbClr val="FFFFFF"/>
                </a:solidFill>
              </a:rPr>
              <a:t>credibility.</a:t>
            </a:r>
          </a:p>
          <a:p>
            <a:r>
              <a:rPr lang="en-US" sz="5100" b="1" dirty="0">
                <a:solidFill>
                  <a:srgbClr val="FFFFFF"/>
                </a:solidFill>
              </a:rPr>
              <a:t>Credibility</a:t>
            </a:r>
            <a:r>
              <a:rPr lang="en-US" sz="5100" dirty="0">
                <a:solidFill>
                  <a:srgbClr val="FFFFFF"/>
                </a:solidFill>
              </a:rPr>
              <a:t> - an audience’s perception that the speaker is well prepared and qualified to speak about a topic</a:t>
            </a:r>
            <a:r>
              <a:rPr lang="en-US" sz="4100" dirty="0">
                <a:solidFill>
                  <a:srgbClr val="FFFFFF"/>
                </a:solidFill>
              </a:rPr>
              <a:t>. </a:t>
            </a:r>
            <a:endParaRPr lang="en-US" sz="4100" b="1" dirty="0">
              <a:solidFill>
                <a:srgbClr val="FFFFFF"/>
              </a:solidFill>
            </a:endParaRPr>
          </a:p>
          <a:p>
            <a:endParaRPr lang="en-US" b="1" dirty="0">
              <a:solidFill>
                <a:srgbClr val="FFFFFF"/>
              </a:solidFill>
            </a:endParaRPr>
          </a:p>
        </p:txBody>
      </p:sp>
      <p:pic>
        <p:nvPicPr>
          <p:cNvPr id="1028" name="Picture 4" descr="Michelle Obama in a blue dress and smilling at the crowd. ">
            <a:extLst>
              <a:ext uri="{FF2B5EF4-FFF2-40B4-BE49-F238E27FC236}">
                <a16:creationId xmlns:a16="http://schemas.microsoft.com/office/drawing/2014/main" id="{2AFEDC22-5E0C-AB43-A01A-60C3C27A9F71}"/>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4095" r="8347"/>
          <a:stretch/>
        </p:blipFill>
        <p:spPr bwMode="auto">
          <a:xfrm>
            <a:off x="5137463" y="759599"/>
            <a:ext cx="6193767" cy="533065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802CD53-1B97-2741-B523-901027EC8F32}"/>
              </a:ext>
            </a:extLst>
          </p:cNvPr>
          <p:cNvSpPr txBox="1"/>
          <p:nvPr/>
        </p:nvSpPr>
        <p:spPr>
          <a:xfrm>
            <a:off x="5334000" y="6282267"/>
            <a:ext cx="5506187" cy="369332"/>
          </a:xfrm>
          <a:prstGeom prst="rect">
            <a:avLst/>
          </a:prstGeom>
          <a:noFill/>
        </p:spPr>
        <p:txBody>
          <a:bodyPr wrap="none" rtlCol="0">
            <a:spAutoFit/>
          </a:bodyPr>
          <a:lstStyle/>
          <a:p>
            <a:r>
              <a:rPr lang="en-US" dirty="0"/>
              <a:t>Michelle Obama at the Democratic National Convention </a:t>
            </a:r>
          </a:p>
        </p:txBody>
      </p:sp>
    </p:spTree>
    <p:extLst>
      <p:ext uri="{BB962C8B-B14F-4D97-AF65-F5344CB8AC3E}">
        <p14:creationId xmlns:p14="http://schemas.microsoft.com/office/powerpoint/2010/main" val="1128513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301EF-2108-0F4C-8CDE-BAD8B12C6E0C}"/>
              </a:ext>
            </a:extLst>
          </p:cNvPr>
          <p:cNvSpPr>
            <a:spLocks noGrp="1"/>
          </p:cNvSpPr>
          <p:nvPr>
            <p:ph type="title"/>
          </p:nvPr>
        </p:nvSpPr>
        <p:spPr/>
        <p:txBody>
          <a:bodyPr>
            <a:normAutofit/>
          </a:bodyPr>
          <a:lstStyle/>
          <a:p>
            <a:r>
              <a:rPr lang="en-US" sz="4400" dirty="0"/>
              <a:t>About Delivery </a:t>
            </a:r>
          </a:p>
        </p:txBody>
      </p:sp>
      <p:sp>
        <p:nvSpPr>
          <p:cNvPr id="3" name="Content Placeholder 2">
            <a:extLst>
              <a:ext uri="{FF2B5EF4-FFF2-40B4-BE49-F238E27FC236}">
                <a16:creationId xmlns:a16="http://schemas.microsoft.com/office/drawing/2014/main" id="{8CAEA850-366F-2942-9B98-7AB8A64D3D91}"/>
              </a:ext>
            </a:extLst>
          </p:cNvPr>
          <p:cNvSpPr>
            <a:spLocks noGrp="1"/>
          </p:cNvSpPr>
          <p:nvPr>
            <p:ph idx="1"/>
          </p:nvPr>
        </p:nvSpPr>
        <p:spPr/>
        <p:txBody>
          <a:bodyPr>
            <a:normAutofit/>
          </a:bodyPr>
          <a:lstStyle/>
          <a:p>
            <a:r>
              <a:rPr lang="en-US" sz="3400" dirty="0"/>
              <a:t>Delivery is the vocal and physical elements a speaker can use when presenting a speech (</a:t>
            </a:r>
            <a:r>
              <a:rPr lang="en-US" sz="3400" dirty="0" err="1"/>
              <a:t>Capecce</a:t>
            </a:r>
            <a:r>
              <a:rPr lang="en-US" sz="3400" dirty="0"/>
              <a:t>, 2012)</a:t>
            </a:r>
          </a:p>
          <a:p>
            <a:r>
              <a:rPr lang="en-US" sz="3400" dirty="0"/>
              <a:t>Verbal Delivery </a:t>
            </a:r>
          </a:p>
          <a:p>
            <a:r>
              <a:rPr lang="en-US" sz="3400" b="1" dirty="0"/>
              <a:t>Nonverbal Delivery </a:t>
            </a:r>
          </a:p>
        </p:txBody>
      </p:sp>
    </p:spTree>
    <p:extLst>
      <p:ext uri="{BB962C8B-B14F-4D97-AF65-F5344CB8AC3E}">
        <p14:creationId xmlns:p14="http://schemas.microsoft.com/office/powerpoint/2010/main" val="266645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DB0F-55DD-0749-B764-A3C790B4358C}"/>
              </a:ext>
            </a:extLst>
          </p:cNvPr>
          <p:cNvSpPr>
            <a:spLocks noGrp="1"/>
          </p:cNvSpPr>
          <p:nvPr>
            <p:ph type="title"/>
          </p:nvPr>
        </p:nvSpPr>
        <p:spPr/>
        <p:txBody>
          <a:bodyPr>
            <a:normAutofit/>
          </a:bodyPr>
          <a:lstStyle/>
          <a:p>
            <a:r>
              <a:rPr lang="en-US" sz="4400" dirty="0"/>
              <a:t>Appearance </a:t>
            </a:r>
          </a:p>
        </p:txBody>
      </p:sp>
      <p:sp>
        <p:nvSpPr>
          <p:cNvPr id="3" name="Content Placeholder 2">
            <a:extLst>
              <a:ext uri="{FF2B5EF4-FFF2-40B4-BE49-F238E27FC236}">
                <a16:creationId xmlns:a16="http://schemas.microsoft.com/office/drawing/2014/main" id="{AB5A0C38-864A-A749-B843-65604DB2A576}"/>
              </a:ext>
            </a:extLst>
          </p:cNvPr>
          <p:cNvSpPr>
            <a:spLocks noGrp="1"/>
          </p:cNvSpPr>
          <p:nvPr>
            <p:ph idx="1"/>
          </p:nvPr>
        </p:nvSpPr>
        <p:spPr/>
        <p:txBody>
          <a:bodyPr>
            <a:normAutofit/>
          </a:bodyPr>
          <a:lstStyle/>
          <a:p>
            <a:r>
              <a:rPr lang="en-US" sz="3200" dirty="0"/>
              <a:t>Dress appropriately for the situation! </a:t>
            </a:r>
          </a:p>
          <a:p>
            <a:r>
              <a:rPr lang="en-US" sz="3200" dirty="0"/>
              <a:t>Need to be comfortable and confident in the way that you present yourself!  </a:t>
            </a:r>
          </a:p>
          <a:p>
            <a:r>
              <a:rPr lang="en-US" sz="3200" b="1" dirty="0"/>
              <a:t>Pro Tip: </a:t>
            </a:r>
            <a:r>
              <a:rPr lang="en-US" sz="3200" dirty="0"/>
              <a:t>Err on the side of formal </a:t>
            </a:r>
          </a:p>
          <a:p>
            <a:r>
              <a:rPr lang="en-US" sz="3200" dirty="0"/>
              <a:t>First impressions MATTER!</a:t>
            </a:r>
          </a:p>
          <a:p>
            <a:r>
              <a:rPr lang="en-US" sz="3200" dirty="0"/>
              <a:t>Be tidy and clean! </a:t>
            </a:r>
          </a:p>
        </p:txBody>
      </p:sp>
    </p:spTree>
    <p:extLst>
      <p:ext uri="{BB962C8B-B14F-4D97-AF65-F5344CB8AC3E}">
        <p14:creationId xmlns:p14="http://schemas.microsoft.com/office/powerpoint/2010/main" val="897139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06340-BAA1-924F-8A4C-823156009BCA}"/>
              </a:ext>
            </a:extLst>
          </p:cNvPr>
          <p:cNvSpPr>
            <a:spLocks noGrp="1"/>
          </p:cNvSpPr>
          <p:nvPr>
            <p:ph type="title"/>
          </p:nvPr>
        </p:nvSpPr>
        <p:spPr/>
        <p:txBody>
          <a:bodyPr>
            <a:normAutofit/>
          </a:bodyPr>
          <a:lstStyle/>
          <a:p>
            <a:r>
              <a:rPr lang="en-US" sz="4800" dirty="0"/>
              <a:t>Dress </a:t>
            </a:r>
          </a:p>
        </p:txBody>
      </p:sp>
      <p:sp>
        <p:nvSpPr>
          <p:cNvPr id="3" name="Content Placeholder 2">
            <a:extLst>
              <a:ext uri="{FF2B5EF4-FFF2-40B4-BE49-F238E27FC236}">
                <a16:creationId xmlns:a16="http://schemas.microsoft.com/office/drawing/2014/main" id="{2201321F-457F-E344-B69A-C8A1365A00C9}"/>
              </a:ext>
            </a:extLst>
          </p:cNvPr>
          <p:cNvSpPr>
            <a:spLocks noGrp="1"/>
          </p:cNvSpPr>
          <p:nvPr>
            <p:ph idx="1"/>
          </p:nvPr>
        </p:nvSpPr>
        <p:spPr/>
        <p:txBody>
          <a:bodyPr>
            <a:normAutofit/>
          </a:bodyPr>
          <a:lstStyle/>
          <a:p>
            <a:pPr fontAlgn="base"/>
            <a:r>
              <a:rPr lang="en-US" sz="3400" b="1" dirty="0"/>
              <a:t>Watch out for keys in pockets!</a:t>
            </a:r>
          </a:p>
          <a:p>
            <a:pPr fontAlgn="base"/>
            <a:r>
              <a:rPr lang="en-US" sz="3400" b="1" dirty="0"/>
              <a:t>Caution</a:t>
            </a:r>
            <a:r>
              <a:rPr lang="en-US" sz="3400" dirty="0"/>
              <a:t>: long hair can be a distraction.</a:t>
            </a:r>
            <a:endParaRPr lang="en-US" sz="3400" b="1" dirty="0"/>
          </a:p>
          <a:p>
            <a:pPr fontAlgn="base"/>
            <a:r>
              <a:rPr lang="en-US" sz="3400" dirty="0"/>
              <a:t>Personal appearance affects how audience will respond to the speaker. </a:t>
            </a:r>
          </a:p>
          <a:p>
            <a:pPr fontAlgn="base"/>
            <a:r>
              <a:rPr lang="en-US" sz="3400" dirty="0"/>
              <a:t>Debating what to wear? Just go professional and conservative. </a:t>
            </a:r>
          </a:p>
          <a:p>
            <a:endParaRPr lang="en-US" sz="3400" dirty="0"/>
          </a:p>
        </p:txBody>
      </p:sp>
    </p:spTree>
    <p:extLst>
      <p:ext uri="{BB962C8B-B14F-4D97-AF65-F5344CB8AC3E}">
        <p14:creationId xmlns:p14="http://schemas.microsoft.com/office/powerpoint/2010/main" val="1115390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F725E-B027-C445-8AA5-CD69E34920AD}"/>
              </a:ext>
            </a:extLst>
          </p:cNvPr>
          <p:cNvSpPr>
            <a:spLocks noGrp="1"/>
          </p:cNvSpPr>
          <p:nvPr>
            <p:ph type="title"/>
          </p:nvPr>
        </p:nvSpPr>
        <p:spPr/>
        <p:txBody>
          <a:bodyPr>
            <a:normAutofit/>
          </a:bodyPr>
          <a:lstStyle/>
          <a:p>
            <a:r>
              <a:rPr lang="en-US" sz="4400" dirty="0"/>
              <a:t>Attire for Women </a:t>
            </a:r>
          </a:p>
        </p:txBody>
      </p:sp>
      <p:pic>
        <p:nvPicPr>
          <p:cNvPr id="6" name="Picture Placeholder 5" descr="Diagram &#10;For Business Casual, makeup is natural and conservative, the blouse is conservative neckline, Shoes are closed toed and about a 2 inch heel or less, skirt is knee length or longer. &#10;&#10;For Buisness Professional, wear a suit that is two pieced and charcoal, navy or black colors. Accessories are minimal and conservative. Shoes are closed toed and 2 inch heel or shorter. ">
            <a:extLst>
              <a:ext uri="{FF2B5EF4-FFF2-40B4-BE49-F238E27FC236}">
                <a16:creationId xmlns:a16="http://schemas.microsoft.com/office/drawing/2014/main" id="{D29F666B-025F-8240-92CA-4438DEA26F13}"/>
              </a:ext>
            </a:extLst>
          </p:cNvPr>
          <p:cNvPicPr>
            <a:picLocks noGrp="1" noChangeAspect="1"/>
          </p:cNvPicPr>
          <p:nvPr>
            <p:ph type="pic" idx="1"/>
          </p:nvPr>
        </p:nvPicPr>
        <p:blipFill>
          <a:blip r:embed="rId3"/>
          <a:srcRect t="17156" b="17156"/>
          <a:stretch>
            <a:fillRect/>
          </a:stretch>
        </p:blipFill>
        <p:spPr/>
      </p:pic>
      <p:sp>
        <p:nvSpPr>
          <p:cNvPr id="4" name="Text Placeholder 3">
            <a:extLst>
              <a:ext uri="{FF2B5EF4-FFF2-40B4-BE49-F238E27FC236}">
                <a16:creationId xmlns:a16="http://schemas.microsoft.com/office/drawing/2014/main" id="{3D8E0D02-1F54-D644-840A-2EA2A066D45C}"/>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829983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44C75-BEA0-CC4E-80F7-D90AF7077A7E}"/>
              </a:ext>
            </a:extLst>
          </p:cNvPr>
          <p:cNvSpPr>
            <a:spLocks noGrp="1"/>
          </p:cNvSpPr>
          <p:nvPr>
            <p:ph type="title"/>
          </p:nvPr>
        </p:nvSpPr>
        <p:spPr/>
        <p:txBody>
          <a:bodyPr>
            <a:normAutofit/>
          </a:bodyPr>
          <a:lstStyle/>
          <a:p>
            <a:r>
              <a:rPr lang="en-US" sz="4400" dirty="0"/>
              <a:t>Attire for Men </a:t>
            </a:r>
          </a:p>
        </p:txBody>
      </p:sp>
      <p:pic>
        <p:nvPicPr>
          <p:cNvPr id="6" name="Picture Placeholder 5" descr="Diagram&#10;&#10;For man and gender neutral attire&#10;&#10;For buisness causal, wear a blazer with a dark color, a shirt that is long sleeved and a button down oxford. Make sure to match belt and shoe color. For shoes, black or borwn loafers. For pants, traditional slacks like khakis, Dockers, etc. &#10;&#10;For buisness professional: Hair needs to be well kept and neat, makeup is natrual and conservative, dress shirt is ironed and light colored, suit is two pieced and matching colors such as charcoal, navy or black. Keep accessories to a minimum of five. ">
            <a:extLst>
              <a:ext uri="{FF2B5EF4-FFF2-40B4-BE49-F238E27FC236}">
                <a16:creationId xmlns:a16="http://schemas.microsoft.com/office/drawing/2014/main" id="{541CD786-8903-C043-B124-68A1AA0F0C24}"/>
              </a:ext>
            </a:extLst>
          </p:cNvPr>
          <p:cNvPicPr>
            <a:picLocks noGrp="1" noChangeAspect="1"/>
          </p:cNvPicPr>
          <p:nvPr>
            <p:ph type="pic" idx="1"/>
          </p:nvPr>
        </p:nvPicPr>
        <p:blipFill>
          <a:blip r:embed="rId3"/>
          <a:srcRect t="17156" b="17156"/>
          <a:stretch>
            <a:fillRect/>
          </a:stretch>
        </p:blipFill>
        <p:spPr/>
      </p:pic>
      <p:sp>
        <p:nvSpPr>
          <p:cNvPr id="4" name="Text Placeholder 3">
            <a:extLst>
              <a:ext uri="{FF2B5EF4-FFF2-40B4-BE49-F238E27FC236}">
                <a16:creationId xmlns:a16="http://schemas.microsoft.com/office/drawing/2014/main" id="{A4E49DF6-8043-224B-904C-8BA68E72C294}"/>
              </a:ext>
            </a:extLst>
          </p:cNvPr>
          <p:cNvSpPr>
            <a:spLocks noGrp="1"/>
          </p:cNvSpPr>
          <p:nvPr>
            <p:ph type="body" sz="half" idx="2"/>
          </p:nvPr>
        </p:nvSpPr>
        <p:spPr/>
        <p:txBody>
          <a:bodyPr>
            <a:normAutofit/>
          </a:bodyPr>
          <a:lstStyle/>
          <a:p>
            <a:r>
              <a:rPr lang="en-US" sz="4400" dirty="0"/>
              <a:t>And Gender Neutral </a:t>
            </a:r>
          </a:p>
        </p:txBody>
      </p:sp>
    </p:spTree>
    <p:extLst>
      <p:ext uri="{BB962C8B-B14F-4D97-AF65-F5344CB8AC3E}">
        <p14:creationId xmlns:p14="http://schemas.microsoft.com/office/powerpoint/2010/main" val="2819816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B3875682-0790-427D-9A23-4B7265F0FA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6EDE4AAE-4785-4EA7-95DB-45200F5B8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A smiling woman with a flower dress and a bright orange blazer hodling a coffee cuo. ">
            <a:extLst>
              <a:ext uri="{FF2B5EF4-FFF2-40B4-BE49-F238E27FC236}">
                <a16:creationId xmlns:a16="http://schemas.microsoft.com/office/drawing/2014/main" id="{726129A4-1D2E-5042-BDC9-8E67B46DBC92}"/>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7691" r="-2" b="-2"/>
          <a:stretch/>
        </p:blipFill>
        <p:spPr bwMode="auto">
          <a:xfrm>
            <a:off x="20" y="1"/>
            <a:ext cx="7425885" cy="685799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 young lady taking an image of herself. The first image shoes her with hair down and a big sweater. The second image, she has her hair in a pony tail, the smale sweater but with a blazer on top to look more formal. ">
            <a:extLst>
              <a:ext uri="{FF2B5EF4-FFF2-40B4-BE49-F238E27FC236}">
                <a16:creationId xmlns:a16="http://schemas.microsoft.com/office/drawing/2014/main" id="{99921B67-DDF8-8540-A1C6-58A2D1C83490}"/>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1138" r="45230" b="1"/>
          <a:stretch/>
        </p:blipFill>
        <p:spPr bwMode="auto">
          <a:xfrm>
            <a:off x="7534654" y="2"/>
            <a:ext cx="4657346" cy="6857998"/>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4D75A2D-39A7-914B-833C-F1E0EAD2AF62}"/>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sz="5900" spc="-100"/>
              <a:t>Examples </a:t>
            </a:r>
          </a:p>
        </p:txBody>
      </p:sp>
    </p:spTree>
    <p:extLst>
      <p:ext uri="{BB962C8B-B14F-4D97-AF65-F5344CB8AC3E}">
        <p14:creationId xmlns:p14="http://schemas.microsoft.com/office/powerpoint/2010/main" val="2334314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3103-A4BA-B44D-9DCE-F2BE7DC270EE}"/>
              </a:ext>
            </a:extLst>
          </p:cNvPr>
          <p:cNvSpPr>
            <a:spLocks noGrp="1"/>
          </p:cNvSpPr>
          <p:nvPr>
            <p:ph type="title"/>
          </p:nvPr>
        </p:nvSpPr>
        <p:spPr/>
        <p:txBody>
          <a:bodyPr>
            <a:normAutofit/>
          </a:bodyPr>
          <a:lstStyle/>
          <a:p>
            <a:r>
              <a:rPr lang="en-US" sz="7700" dirty="0"/>
              <a:t>Makeup </a:t>
            </a:r>
          </a:p>
        </p:txBody>
      </p:sp>
      <p:sp>
        <p:nvSpPr>
          <p:cNvPr id="3" name="Text Placeholder 2">
            <a:extLst>
              <a:ext uri="{FF2B5EF4-FFF2-40B4-BE49-F238E27FC236}">
                <a16:creationId xmlns:a16="http://schemas.microsoft.com/office/drawing/2014/main" id="{D65CB9BC-10FF-D840-A959-699F3D59DC2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6108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40292-393B-DC4F-826D-B405AA2D992D}"/>
              </a:ext>
            </a:extLst>
          </p:cNvPr>
          <p:cNvSpPr>
            <a:spLocks noGrp="1"/>
          </p:cNvSpPr>
          <p:nvPr>
            <p:ph type="title"/>
          </p:nvPr>
        </p:nvSpPr>
        <p:spPr/>
        <p:txBody>
          <a:bodyPr>
            <a:normAutofit/>
          </a:bodyPr>
          <a:lstStyle/>
          <a:p>
            <a:r>
              <a:rPr lang="en-US" sz="7700" dirty="0"/>
              <a:t>Online Appearance </a:t>
            </a:r>
          </a:p>
        </p:txBody>
      </p:sp>
      <p:sp>
        <p:nvSpPr>
          <p:cNvPr id="3" name="Text Placeholder 2">
            <a:extLst>
              <a:ext uri="{FF2B5EF4-FFF2-40B4-BE49-F238E27FC236}">
                <a16:creationId xmlns:a16="http://schemas.microsoft.com/office/drawing/2014/main" id="{D64BA639-A703-C143-94D1-121A7F2087E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32885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D5EEE-AC7D-5641-A114-29A1F7765D07}"/>
              </a:ext>
            </a:extLst>
          </p:cNvPr>
          <p:cNvSpPr>
            <a:spLocks noGrp="1"/>
          </p:cNvSpPr>
          <p:nvPr>
            <p:ph type="title"/>
          </p:nvPr>
        </p:nvSpPr>
        <p:spPr/>
        <p:txBody>
          <a:bodyPr>
            <a:normAutofit/>
          </a:bodyPr>
          <a:lstStyle/>
          <a:p>
            <a:r>
              <a:rPr lang="en-US" sz="5400" dirty="0"/>
              <a:t>Camera Usage </a:t>
            </a:r>
          </a:p>
        </p:txBody>
      </p:sp>
      <p:sp>
        <p:nvSpPr>
          <p:cNvPr id="3" name="Content Placeholder 2">
            <a:extLst>
              <a:ext uri="{FF2B5EF4-FFF2-40B4-BE49-F238E27FC236}">
                <a16:creationId xmlns:a16="http://schemas.microsoft.com/office/drawing/2014/main" id="{2534170B-5748-7C44-9526-AD22B9B1F986}"/>
              </a:ext>
            </a:extLst>
          </p:cNvPr>
          <p:cNvSpPr>
            <a:spLocks noGrp="1"/>
          </p:cNvSpPr>
          <p:nvPr>
            <p:ph sz="half" idx="1"/>
          </p:nvPr>
        </p:nvSpPr>
        <p:spPr/>
        <p:txBody>
          <a:bodyPr>
            <a:normAutofit/>
          </a:bodyPr>
          <a:lstStyle/>
          <a:p>
            <a:r>
              <a:rPr lang="en-US" sz="3200" dirty="0"/>
              <a:t>Sit right in the center of the camera. </a:t>
            </a:r>
          </a:p>
          <a:p>
            <a:r>
              <a:rPr lang="en-US" sz="3200" dirty="0"/>
              <a:t>Prop the camera up with a box to be at forehead level. </a:t>
            </a:r>
          </a:p>
          <a:p>
            <a:r>
              <a:rPr lang="en-US" sz="3200" dirty="0"/>
              <a:t>Look straight at the center of the computer camera. </a:t>
            </a:r>
          </a:p>
        </p:txBody>
      </p:sp>
      <p:pic>
        <p:nvPicPr>
          <p:cNvPr id="6" name="Content Placeholder 5" descr="Graphical user interface, application, Teams&#10;&#10;Description automatically generated">
            <a:extLst>
              <a:ext uri="{FF2B5EF4-FFF2-40B4-BE49-F238E27FC236}">
                <a16:creationId xmlns:a16="http://schemas.microsoft.com/office/drawing/2014/main" id="{A6D3F531-A14A-0643-8DD1-929DCC0C817F}"/>
              </a:ext>
            </a:extLst>
          </p:cNvPr>
          <p:cNvPicPr>
            <a:picLocks noGrp="1" noChangeAspect="1"/>
          </p:cNvPicPr>
          <p:nvPr>
            <p:ph sz="half" idx="2"/>
          </p:nvPr>
        </p:nvPicPr>
        <p:blipFill>
          <a:blip r:embed="rId2"/>
          <a:stretch>
            <a:fillRect/>
          </a:stretch>
        </p:blipFill>
        <p:spPr>
          <a:xfrm>
            <a:off x="7818438" y="2451646"/>
            <a:ext cx="3475037" cy="1954708"/>
          </a:xfrm>
        </p:spPr>
      </p:pic>
    </p:spTree>
    <p:extLst>
      <p:ext uri="{BB962C8B-B14F-4D97-AF65-F5344CB8AC3E}">
        <p14:creationId xmlns:p14="http://schemas.microsoft.com/office/powerpoint/2010/main" val="2496290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A0A8-487B-374D-956F-5764D67B6688}"/>
              </a:ext>
            </a:extLst>
          </p:cNvPr>
          <p:cNvSpPr>
            <a:spLocks noGrp="1"/>
          </p:cNvSpPr>
          <p:nvPr>
            <p:ph type="title"/>
          </p:nvPr>
        </p:nvSpPr>
        <p:spPr/>
        <p:txBody>
          <a:bodyPr>
            <a:normAutofit/>
          </a:bodyPr>
          <a:lstStyle/>
          <a:p>
            <a:r>
              <a:rPr lang="en-US" sz="4400" dirty="0"/>
              <a:t>Recording on Zoom</a:t>
            </a:r>
          </a:p>
        </p:txBody>
      </p:sp>
      <p:pic>
        <p:nvPicPr>
          <p:cNvPr id="6" name="Picture Placeholder 5" descr="Picture showing how to place phone. Camera framing: record from the knee up. The preferred camera framing is when the phone is far away and can see from the waist up and in landscpare mode. ">
            <a:extLst>
              <a:ext uri="{FF2B5EF4-FFF2-40B4-BE49-F238E27FC236}">
                <a16:creationId xmlns:a16="http://schemas.microsoft.com/office/drawing/2014/main" id="{254AEEC5-3517-934D-A7BF-7824262AE226}"/>
              </a:ext>
            </a:extLst>
          </p:cNvPr>
          <p:cNvPicPr>
            <a:picLocks noGrp="1" noChangeAspect="1"/>
          </p:cNvPicPr>
          <p:nvPr>
            <p:ph type="pic" idx="1"/>
          </p:nvPr>
        </p:nvPicPr>
        <p:blipFill>
          <a:blip r:embed="rId3"/>
          <a:srcRect l="7184" r="7184"/>
          <a:stretch>
            <a:fillRect/>
          </a:stretch>
        </p:blipFill>
        <p:spPr/>
      </p:pic>
      <p:sp>
        <p:nvSpPr>
          <p:cNvPr id="4" name="Text Placeholder 3">
            <a:extLst>
              <a:ext uri="{FF2B5EF4-FFF2-40B4-BE49-F238E27FC236}">
                <a16:creationId xmlns:a16="http://schemas.microsoft.com/office/drawing/2014/main" id="{DD00E160-0AA4-294E-92F1-05D2614F91A7}"/>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040736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Rectangle 70">
            <a:extLst>
              <a:ext uri="{FF2B5EF4-FFF2-40B4-BE49-F238E27FC236}">
                <a16:creationId xmlns:a16="http://schemas.microsoft.com/office/drawing/2014/main" id="{B86EEAC6-011F-4499-ACFF-2FDC742D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53" name="Rectangle 72">
            <a:extLst>
              <a:ext uri="{FF2B5EF4-FFF2-40B4-BE49-F238E27FC236}">
                <a16:creationId xmlns:a16="http://schemas.microsoft.com/office/drawing/2014/main" id="{6970F14D-B6E6-40EA-96B4-4E18D0CF9D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54" name="Rectangle 74">
            <a:extLst>
              <a:ext uri="{FF2B5EF4-FFF2-40B4-BE49-F238E27FC236}">
                <a16:creationId xmlns:a16="http://schemas.microsoft.com/office/drawing/2014/main" id="{696A55C8-89F1-439D-863D-E208C0AC8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The Best Ring Lights">
            <a:extLst>
              <a:ext uri="{FF2B5EF4-FFF2-40B4-BE49-F238E27FC236}">
                <a16:creationId xmlns:a16="http://schemas.microsoft.com/office/drawing/2014/main" id="{0122E695-9D41-DE43-9EE9-9410E2B54313}"/>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9091" r="19212"/>
          <a:stretch/>
        </p:blipFill>
        <p:spPr bwMode="auto">
          <a:xfrm>
            <a:off x="20" y="1"/>
            <a:ext cx="12188932" cy="6858000"/>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76">
            <a:extLst>
              <a:ext uri="{FF2B5EF4-FFF2-40B4-BE49-F238E27FC236}">
                <a16:creationId xmlns:a16="http://schemas.microsoft.com/office/drawing/2014/main" id="{E4A1FD7E-EAEC-40B9-B75B-432F9DA75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09599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F4994DC-1B37-694D-9E66-DE85D0A6DE55}"/>
              </a:ext>
            </a:extLst>
          </p:cNvPr>
          <p:cNvSpPr>
            <a:spLocks noGrp="1"/>
          </p:cNvSpPr>
          <p:nvPr>
            <p:ph type="title"/>
          </p:nvPr>
        </p:nvSpPr>
        <p:spPr>
          <a:xfrm>
            <a:off x="289248" y="1123837"/>
            <a:ext cx="5218209" cy="1255469"/>
          </a:xfrm>
        </p:spPr>
        <p:txBody>
          <a:bodyPr vert="horz" lIns="91440" tIns="45720" rIns="91440" bIns="45720" rtlCol="0" anchor="ctr">
            <a:normAutofit/>
          </a:bodyPr>
          <a:lstStyle/>
          <a:p>
            <a:r>
              <a:rPr lang="en-US" sz="6600" b="1" dirty="0"/>
              <a:t>Lighting </a:t>
            </a:r>
          </a:p>
        </p:txBody>
      </p:sp>
      <p:sp>
        <p:nvSpPr>
          <p:cNvPr id="3" name="Content Placeholder 2">
            <a:extLst>
              <a:ext uri="{FF2B5EF4-FFF2-40B4-BE49-F238E27FC236}">
                <a16:creationId xmlns:a16="http://schemas.microsoft.com/office/drawing/2014/main" id="{F1393720-FB46-FA44-A934-E933EB89CC2B}"/>
              </a:ext>
            </a:extLst>
          </p:cNvPr>
          <p:cNvSpPr>
            <a:spLocks noGrp="1"/>
          </p:cNvSpPr>
          <p:nvPr>
            <p:ph sz="half" idx="1"/>
          </p:nvPr>
        </p:nvSpPr>
        <p:spPr>
          <a:xfrm>
            <a:off x="289248" y="2510395"/>
            <a:ext cx="5218209" cy="3274586"/>
          </a:xfrm>
        </p:spPr>
        <p:txBody>
          <a:bodyPr vert="horz" lIns="91440" tIns="45720" rIns="91440" bIns="45720" rtlCol="0" anchor="t">
            <a:normAutofit fontScale="92500"/>
          </a:bodyPr>
          <a:lstStyle/>
          <a:p>
            <a:r>
              <a:rPr lang="en-US" sz="3600" dirty="0">
                <a:solidFill>
                  <a:srgbClr val="FFFFFF"/>
                </a:solidFill>
              </a:rPr>
              <a:t>Sit directly in front of a window for natural light. </a:t>
            </a:r>
          </a:p>
          <a:p>
            <a:r>
              <a:rPr lang="en-US" sz="3600" dirty="0">
                <a:solidFill>
                  <a:srgbClr val="FFFFFF"/>
                </a:solidFill>
              </a:rPr>
              <a:t>For cloudy days, get a lamp to go on the other side of the computer to shine light. </a:t>
            </a:r>
          </a:p>
          <a:p>
            <a:r>
              <a:rPr lang="en-US" sz="3600" dirty="0">
                <a:solidFill>
                  <a:srgbClr val="FFFFFF"/>
                </a:solidFill>
              </a:rPr>
              <a:t>Get a ring light if needed!</a:t>
            </a:r>
          </a:p>
        </p:txBody>
      </p:sp>
      <p:sp>
        <p:nvSpPr>
          <p:cNvPr id="2056" name="Rectangle 78">
            <a:extLst>
              <a:ext uri="{FF2B5EF4-FFF2-40B4-BE49-F238E27FC236}">
                <a16:creationId xmlns:a16="http://schemas.microsoft.com/office/drawing/2014/main" id="{AC88629E-396B-4C99-B284-F30AABDF2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78215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54A1C-6F67-D440-B3FF-206CDEED9587}"/>
              </a:ext>
            </a:extLst>
          </p:cNvPr>
          <p:cNvSpPr>
            <a:spLocks noGrp="1"/>
          </p:cNvSpPr>
          <p:nvPr>
            <p:ph type="title"/>
          </p:nvPr>
        </p:nvSpPr>
        <p:spPr/>
        <p:txBody>
          <a:bodyPr/>
          <a:lstStyle/>
          <a:p>
            <a:r>
              <a:rPr lang="en-US" sz="5400" dirty="0"/>
              <a:t>Posture</a:t>
            </a:r>
            <a:r>
              <a:rPr lang="en-US" dirty="0"/>
              <a:t> </a:t>
            </a:r>
          </a:p>
        </p:txBody>
      </p:sp>
      <p:sp>
        <p:nvSpPr>
          <p:cNvPr id="3" name="Content Placeholder 2">
            <a:extLst>
              <a:ext uri="{FF2B5EF4-FFF2-40B4-BE49-F238E27FC236}">
                <a16:creationId xmlns:a16="http://schemas.microsoft.com/office/drawing/2014/main" id="{1BCD3785-3375-7944-B9E8-3BEA77CCA209}"/>
              </a:ext>
            </a:extLst>
          </p:cNvPr>
          <p:cNvSpPr>
            <a:spLocks noGrp="1"/>
          </p:cNvSpPr>
          <p:nvPr>
            <p:ph idx="1"/>
          </p:nvPr>
        </p:nvSpPr>
        <p:spPr/>
        <p:txBody>
          <a:bodyPr>
            <a:normAutofit/>
          </a:bodyPr>
          <a:lstStyle/>
          <a:p>
            <a:pPr fontAlgn="base"/>
            <a:r>
              <a:rPr lang="en-US" sz="3600" dirty="0"/>
              <a:t>“Body stance, gestures, and facial expressions can be generally categorized as </a:t>
            </a:r>
            <a:r>
              <a:rPr lang="en-US" sz="3600" b="1" dirty="0"/>
              <a:t>body language</a:t>
            </a:r>
            <a:r>
              <a:rPr lang="en-US" sz="3600" dirty="0"/>
              <a:t>” (</a:t>
            </a:r>
            <a:r>
              <a:rPr lang="en-US" sz="3600" dirty="0" err="1"/>
              <a:t>Capecce</a:t>
            </a:r>
            <a:r>
              <a:rPr lang="en-US" sz="3600" dirty="0"/>
              <a:t>, 2012).</a:t>
            </a:r>
          </a:p>
          <a:p>
            <a:pPr fontAlgn="base"/>
            <a:r>
              <a:rPr lang="en-US" sz="3600" dirty="0"/>
              <a:t>Watch out for slouching!</a:t>
            </a:r>
          </a:p>
          <a:p>
            <a:pPr fontAlgn="base"/>
            <a:r>
              <a:rPr lang="en-US" sz="3600" dirty="0"/>
              <a:t>Avoid shifting from foot to foot.</a:t>
            </a:r>
          </a:p>
          <a:p>
            <a:pPr fontAlgn="base"/>
            <a:r>
              <a:rPr lang="en-US" sz="3600" dirty="0"/>
              <a:t>Do not stalk people from behind.</a:t>
            </a:r>
          </a:p>
          <a:p>
            <a:pPr fontAlgn="base"/>
            <a:r>
              <a:rPr lang="en-US" sz="3600" dirty="0"/>
              <a:t>Stand up straight with </a:t>
            </a:r>
            <a:r>
              <a:rPr lang="en-US" sz="3600" b="1" dirty="0"/>
              <a:t>confidence! </a:t>
            </a:r>
            <a:endParaRPr lang="en-US" sz="3600" dirty="0"/>
          </a:p>
        </p:txBody>
      </p:sp>
    </p:spTree>
    <p:extLst>
      <p:ext uri="{BB962C8B-B14F-4D97-AF65-F5344CB8AC3E}">
        <p14:creationId xmlns:p14="http://schemas.microsoft.com/office/powerpoint/2010/main" val="2478656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42E4D-BB4E-3C42-93EC-EF99169D772A}"/>
              </a:ext>
            </a:extLst>
          </p:cNvPr>
          <p:cNvSpPr>
            <a:spLocks noGrp="1"/>
          </p:cNvSpPr>
          <p:nvPr>
            <p:ph type="title"/>
          </p:nvPr>
        </p:nvSpPr>
        <p:spPr/>
        <p:txBody>
          <a:bodyPr>
            <a:normAutofit/>
          </a:bodyPr>
          <a:lstStyle/>
          <a:p>
            <a:r>
              <a:rPr lang="en-US" sz="5400" dirty="0"/>
              <a:t>Power Pose </a:t>
            </a:r>
          </a:p>
        </p:txBody>
      </p:sp>
      <p:pic>
        <p:nvPicPr>
          <p:cNvPr id="5" name="Online Media 4" descr="Amy Cuddy: 30 Seconds on Power Poses">
            <a:hlinkClick r:id="" action="ppaction://media"/>
            <a:extLst>
              <a:ext uri="{FF2B5EF4-FFF2-40B4-BE49-F238E27FC236}">
                <a16:creationId xmlns:a16="http://schemas.microsoft.com/office/drawing/2014/main" id="{CF2E2EBA-2FFE-FA41-88BA-58DBEDA34E82}"/>
              </a:ext>
            </a:extLst>
          </p:cNvPr>
          <p:cNvPicPr>
            <a:picLocks noGrp="1" noRot="1" noChangeAspect="1"/>
          </p:cNvPicPr>
          <p:nvPr>
            <p:ph idx="1"/>
            <a:videoFile r:link="rId1"/>
          </p:nvPr>
        </p:nvPicPr>
        <p:blipFill>
          <a:blip r:embed="rId3"/>
          <a:stretch>
            <a:fillRect/>
          </a:stretch>
        </p:blipFill>
        <p:spPr>
          <a:xfrm>
            <a:off x="3867150" y="1362075"/>
            <a:ext cx="7315200" cy="4133850"/>
          </a:xfrm>
          <a:prstGeom prst="rect">
            <a:avLst/>
          </a:prstGeom>
        </p:spPr>
      </p:pic>
      <p:sp>
        <p:nvSpPr>
          <p:cNvPr id="4" name="Text Placeholder 3">
            <a:extLst>
              <a:ext uri="{FF2B5EF4-FFF2-40B4-BE49-F238E27FC236}">
                <a16:creationId xmlns:a16="http://schemas.microsoft.com/office/drawing/2014/main" id="{420F759F-3DE6-8649-BD96-4A5B1294EE27}"/>
              </a:ext>
            </a:extLst>
          </p:cNvPr>
          <p:cNvSpPr>
            <a:spLocks noGrp="1"/>
          </p:cNvSpPr>
          <p:nvPr>
            <p:ph type="body" sz="half" idx="2"/>
          </p:nvPr>
        </p:nvSpPr>
        <p:spPr/>
        <p:txBody>
          <a:bodyPr/>
          <a:lstStyle/>
          <a:p>
            <a:r>
              <a:rPr lang="en-US" dirty="0"/>
              <a:t>Amy Cuddy </a:t>
            </a:r>
          </a:p>
        </p:txBody>
      </p:sp>
    </p:spTree>
    <p:extLst>
      <p:ext uri="{BB962C8B-B14F-4D97-AF65-F5344CB8AC3E}">
        <p14:creationId xmlns:p14="http://schemas.microsoft.com/office/powerpoint/2010/main" val="293083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95581-CE89-B54C-8CBE-78EBF4028DC4}"/>
              </a:ext>
            </a:extLst>
          </p:cNvPr>
          <p:cNvSpPr>
            <a:spLocks noGrp="1"/>
          </p:cNvSpPr>
          <p:nvPr>
            <p:ph type="title"/>
          </p:nvPr>
        </p:nvSpPr>
        <p:spPr/>
        <p:txBody>
          <a:bodyPr/>
          <a:lstStyle/>
          <a:p>
            <a:r>
              <a:rPr lang="en-US" sz="5400" dirty="0"/>
              <a:t>Recap</a:t>
            </a:r>
            <a:r>
              <a:rPr lang="en-US" dirty="0"/>
              <a:t> </a:t>
            </a:r>
          </a:p>
        </p:txBody>
      </p:sp>
      <p:sp>
        <p:nvSpPr>
          <p:cNvPr id="3" name="Content Placeholder 2">
            <a:extLst>
              <a:ext uri="{FF2B5EF4-FFF2-40B4-BE49-F238E27FC236}">
                <a16:creationId xmlns:a16="http://schemas.microsoft.com/office/drawing/2014/main" id="{E5C27135-8C9C-574B-B981-153E585188D5}"/>
              </a:ext>
            </a:extLst>
          </p:cNvPr>
          <p:cNvSpPr>
            <a:spLocks noGrp="1"/>
          </p:cNvSpPr>
          <p:nvPr>
            <p:ph idx="1"/>
          </p:nvPr>
        </p:nvSpPr>
        <p:spPr/>
        <p:txBody>
          <a:bodyPr>
            <a:normAutofit/>
          </a:bodyPr>
          <a:lstStyle/>
          <a:p>
            <a:r>
              <a:rPr lang="en-US" sz="3400" dirty="0"/>
              <a:t>Talked about how your appearance can enhance your credibility. </a:t>
            </a:r>
          </a:p>
          <a:p>
            <a:r>
              <a:rPr lang="en-US" sz="3400" dirty="0"/>
              <a:t>Talked about different methods to work on appearance </a:t>
            </a:r>
          </a:p>
          <a:p>
            <a:r>
              <a:rPr lang="en-US" sz="3400" dirty="0"/>
              <a:t>Talked about the 21</a:t>
            </a:r>
            <a:r>
              <a:rPr lang="en-US" sz="3400" baseline="30000" dirty="0"/>
              <a:t>st</a:t>
            </a:r>
            <a:r>
              <a:rPr lang="en-US" sz="3400" dirty="0"/>
              <a:t> century for camera and lighting! </a:t>
            </a:r>
          </a:p>
          <a:p>
            <a:r>
              <a:rPr lang="en-US" sz="3400" dirty="0"/>
              <a:t>Talked about posture and power poses. </a:t>
            </a:r>
          </a:p>
        </p:txBody>
      </p:sp>
    </p:spTree>
    <p:extLst>
      <p:ext uri="{BB962C8B-B14F-4D97-AF65-F5344CB8AC3E}">
        <p14:creationId xmlns:p14="http://schemas.microsoft.com/office/powerpoint/2010/main" val="3657004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20A189A-1832-1B4B-A3F7-8D605D7D9E50}"/>
              </a:ext>
            </a:extLst>
          </p:cNvPr>
          <p:cNvSpPr>
            <a:spLocks noGrp="1"/>
          </p:cNvSpPr>
          <p:nvPr>
            <p:ph type="ctrTitle"/>
          </p:nvPr>
        </p:nvSpPr>
        <p:spPr>
          <a:xfrm>
            <a:off x="1069848" y="4590661"/>
            <a:ext cx="10210862" cy="1065690"/>
          </a:xfrm>
        </p:spPr>
        <p:txBody>
          <a:bodyPr>
            <a:normAutofit/>
          </a:bodyPr>
          <a:lstStyle/>
          <a:p>
            <a:r>
              <a:rPr lang="en-US" dirty="0"/>
              <a:t>Q&amp;A </a:t>
            </a:r>
          </a:p>
        </p:txBody>
      </p:sp>
      <p:sp>
        <p:nvSpPr>
          <p:cNvPr id="3" name="Subtitle 2">
            <a:extLst>
              <a:ext uri="{FF2B5EF4-FFF2-40B4-BE49-F238E27FC236}">
                <a16:creationId xmlns:a16="http://schemas.microsoft.com/office/drawing/2014/main" id="{6A1918C1-EED0-C340-8829-A7CB0B123058}"/>
              </a:ext>
            </a:extLst>
          </p:cNvPr>
          <p:cNvSpPr>
            <a:spLocks noGrp="1"/>
          </p:cNvSpPr>
          <p:nvPr>
            <p:ph type="subTitle" idx="1"/>
          </p:nvPr>
        </p:nvSpPr>
        <p:spPr>
          <a:xfrm>
            <a:off x="1100014" y="5666792"/>
            <a:ext cx="10180696" cy="542592"/>
          </a:xfrm>
        </p:spPr>
        <p:txBody>
          <a:bodyPr>
            <a:normAutofit/>
          </a:bodyPr>
          <a:lstStyle/>
          <a:p>
            <a:r>
              <a:rPr lang="en-US" dirty="0"/>
              <a:t>Please feel free to ask any questions, comments, or concerns. </a:t>
            </a:r>
          </a:p>
        </p:txBody>
      </p:sp>
      <p:pic>
        <p:nvPicPr>
          <p:cNvPr id="7" name="Graphic 6" descr="Questions">
            <a:extLst>
              <a:ext uri="{FF2B5EF4-FFF2-40B4-BE49-F238E27FC236}">
                <a16:creationId xmlns:a16="http://schemas.microsoft.com/office/drawing/2014/main" id="{20112DC7-9031-43F1-A942-E38B1450EC6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10229" y="484632"/>
            <a:ext cx="3556755" cy="3556755"/>
          </a:xfrm>
          <a:prstGeom prst="rect">
            <a:avLst/>
          </a:prstGeom>
        </p:spPr>
      </p:pic>
    </p:spTree>
    <p:extLst>
      <p:ext uri="{BB962C8B-B14F-4D97-AF65-F5344CB8AC3E}">
        <p14:creationId xmlns:p14="http://schemas.microsoft.com/office/powerpoint/2010/main" val="2281070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46" name="Rectangle 45">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86BDFFB-7DD8-494B-A760-A6E751264D1B}"/>
              </a:ext>
            </a:extLst>
          </p:cNvPr>
          <p:cNvSpPr>
            <a:spLocks noGrp="1"/>
          </p:cNvSpPr>
          <p:nvPr>
            <p:ph type="title"/>
          </p:nvPr>
        </p:nvSpPr>
        <p:spPr>
          <a:xfrm>
            <a:off x="491067" y="1298448"/>
            <a:ext cx="3837470" cy="3255264"/>
          </a:xfrm>
        </p:spPr>
        <p:txBody>
          <a:bodyPr vert="horz" lIns="91440" tIns="45720" rIns="91440" bIns="45720" rtlCol="0" anchor="b">
            <a:normAutofit fontScale="90000"/>
          </a:bodyPr>
          <a:lstStyle/>
          <a:p>
            <a:r>
              <a:rPr lang="en-US" sz="3100" b="1" spc="-100" dirty="0">
                <a:ln w="15875">
                  <a:solidFill>
                    <a:srgbClr val="FFFFFF"/>
                  </a:solidFill>
                </a:ln>
              </a:rPr>
              <a:t>Have more questions? </a:t>
            </a:r>
            <a:br>
              <a:rPr lang="en-US" sz="3100" b="1" spc="-100" dirty="0">
                <a:ln w="15875">
                  <a:solidFill>
                    <a:srgbClr val="FFFFFF"/>
                  </a:solidFill>
                </a:ln>
              </a:rPr>
            </a:br>
            <a:r>
              <a:rPr lang="en-US" sz="3100" spc="-100" dirty="0">
                <a:ln w="15875">
                  <a:solidFill>
                    <a:srgbClr val="FFFFFF"/>
                  </a:solidFill>
                </a:ln>
              </a:rPr>
              <a:t> </a:t>
            </a:r>
            <a:br>
              <a:rPr lang="en-US" sz="3100" spc="-100" dirty="0">
                <a:ln w="15875">
                  <a:solidFill>
                    <a:srgbClr val="FFFFFF"/>
                  </a:solidFill>
                </a:ln>
              </a:rPr>
            </a:br>
            <a:r>
              <a:rPr lang="en-US" sz="3100" b="1" spc="-100" dirty="0">
                <a:ln w="15875">
                  <a:solidFill>
                    <a:srgbClr val="FFFFFF"/>
                  </a:solidFill>
                </a:ln>
              </a:rPr>
              <a:t>Email</a:t>
            </a:r>
            <a:r>
              <a:rPr lang="en-US" sz="3100" spc="-100" dirty="0">
                <a:ln w="15875">
                  <a:solidFill>
                    <a:srgbClr val="FFFFFF"/>
                  </a:solidFill>
                </a:ln>
              </a:rPr>
              <a:t>: </a:t>
            </a:r>
            <a:r>
              <a:rPr lang="en-US" sz="3100" spc="-100" dirty="0" err="1">
                <a:ln w="15875">
                  <a:solidFill>
                    <a:srgbClr val="FFFFFF"/>
                  </a:solidFill>
                </a:ln>
              </a:rPr>
              <a:t>jmarquez@lbcc.edu</a:t>
            </a:r>
            <a:br>
              <a:rPr lang="en-US" sz="3100" spc="-100" dirty="0">
                <a:ln w="15875">
                  <a:solidFill>
                    <a:srgbClr val="FFFFFF"/>
                  </a:solidFill>
                </a:ln>
              </a:rPr>
            </a:br>
            <a:br>
              <a:rPr lang="en-US" sz="3100" spc="-100" dirty="0">
                <a:ln w="15875">
                  <a:solidFill>
                    <a:srgbClr val="FFFFFF"/>
                  </a:solidFill>
                </a:ln>
              </a:rPr>
            </a:br>
            <a:r>
              <a:rPr lang="en-US" sz="3100" b="1" spc="-100" dirty="0">
                <a:ln w="15875">
                  <a:solidFill>
                    <a:srgbClr val="FFFFFF"/>
                  </a:solidFill>
                </a:ln>
              </a:rPr>
              <a:t>Instagram</a:t>
            </a:r>
            <a:r>
              <a:rPr lang="en-US" sz="3100" spc="-100" dirty="0">
                <a:ln w="15875">
                  <a:solidFill>
                    <a:srgbClr val="FFFFFF"/>
                  </a:solidFill>
                </a:ln>
              </a:rPr>
              <a:t>: @</a:t>
            </a:r>
            <a:r>
              <a:rPr lang="en-US" sz="3100" spc="-100" dirty="0" err="1">
                <a:ln w="15875">
                  <a:solidFill>
                    <a:srgbClr val="FFFFFF"/>
                  </a:solidFill>
                </a:ln>
              </a:rPr>
              <a:t>profjessmarq</a:t>
            </a:r>
            <a:br>
              <a:rPr lang="en-US" sz="2400" spc="-100" dirty="0">
                <a:ln w="15875">
                  <a:solidFill>
                    <a:srgbClr val="FFFFFF"/>
                  </a:solidFill>
                </a:ln>
              </a:rPr>
            </a:br>
            <a:br>
              <a:rPr lang="en-US" sz="2400" spc="-100" dirty="0">
                <a:ln w="15875">
                  <a:solidFill>
                    <a:srgbClr val="FFFFFF"/>
                  </a:solidFill>
                </a:ln>
              </a:rPr>
            </a:br>
            <a:endParaRPr lang="en-US" sz="2400" spc="-100" dirty="0">
              <a:ln w="15875">
                <a:solidFill>
                  <a:srgbClr val="FFFFFF"/>
                </a:solidFill>
              </a:ln>
            </a:endParaRPr>
          </a:p>
        </p:txBody>
      </p:sp>
      <p:pic>
        <p:nvPicPr>
          <p:cNvPr id="5" name="Content Placeholder 4" descr="A figurine stting at a desk and wearing proifesonal clothes and glasses.&#10;&#10;">
            <a:extLst>
              <a:ext uri="{FF2B5EF4-FFF2-40B4-BE49-F238E27FC236}">
                <a16:creationId xmlns:a16="http://schemas.microsoft.com/office/drawing/2014/main" id="{2B61DB57-3CAD-294B-B7FD-66D4A9DE8189}"/>
              </a:ext>
            </a:extLst>
          </p:cNvPr>
          <p:cNvPicPr>
            <a:picLocks noGrp="1" noChangeAspect="1"/>
          </p:cNvPicPr>
          <p:nvPr>
            <p:ph idx="1"/>
          </p:nvPr>
        </p:nvPicPr>
        <p:blipFill rotWithShape="1">
          <a:blip r:embed="rId2"/>
          <a:srcRect t="13076" b="30533"/>
          <a:stretch/>
        </p:blipFill>
        <p:spPr>
          <a:xfrm>
            <a:off x="5120640" y="1634128"/>
            <a:ext cx="6367271" cy="3581591"/>
          </a:xfrm>
          <a:prstGeom prst="rect">
            <a:avLst/>
          </a:prstGeom>
        </p:spPr>
      </p:pic>
      <p:sp>
        <p:nvSpPr>
          <p:cNvPr id="50" name="Rectangle 49">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63452425"/>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{90956032-821A-F64A-8219-72A35A68FCA4}tf10001124</Template>
  <TotalTime>266</TotalTime>
  <Words>619</Words>
  <Application>Microsoft Macintosh PowerPoint</Application>
  <PresentationFormat>Widescreen</PresentationFormat>
  <Paragraphs>74</Paragraphs>
  <Slides>19</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Corbel</vt:lpstr>
      <vt:lpstr>Wingdings 2</vt:lpstr>
      <vt:lpstr>Frame</vt:lpstr>
      <vt:lpstr>Dress to Impress</vt:lpstr>
      <vt:lpstr>Agenda </vt:lpstr>
      <vt:lpstr>Why Appearance? </vt:lpstr>
      <vt:lpstr>About Delivery </vt:lpstr>
      <vt:lpstr>Appearance </vt:lpstr>
      <vt:lpstr>Dress </vt:lpstr>
      <vt:lpstr>Attire for Women </vt:lpstr>
      <vt:lpstr>Attire for Men </vt:lpstr>
      <vt:lpstr>Examples </vt:lpstr>
      <vt:lpstr>Makeup </vt:lpstr>
      <vt:lpstr>Online Appearance </vt:lpstr>
      <vt:lpstr>Camera Usage </vt:lpstr>
      <vt:lpstr>Recording on Zoom</vt:lpstr>
      <vt:lpstr>Lighting </vt:lpstr>
      <vt:lpstr>Posture </vt:lpstr>
      <vt:lpstr>Power Pose </vt:lpstr>
      <vt:lpstr>Recap </vt:lpstr>
      <vt:lpstr>Q&amp;A </vt:lpstr>
      <vt:lpstr>Have more questions?    Email: jmarquez@lbcc.edu  Instagram: @profjessmarq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Dress to Impress</dc:title>
  <dc:creator>Marquez, Jessica</dc:creator>
  <cp:lastModifiedBy>Marquez, Jessica</cp:lastModifiedBy>
  <cp:revision>2</cp:revision>
  <dcterms:created xsi:type="dcterms:W3CDTF">2021-10-05T22:27:28Z</dcterms:created>
  <dcterms:modified xsi:type="dcterms:W3CDTF">2021-10-06T02:54:05Z</dcterms:modified>
</cp:coreProperties>
</file>